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lmarai" charset="1" panose="00000000000000000000"/>
      <p:regular r:id="rId18"/>
    </p:embeddedFont>
    <p:embeddedFont>
      <p:font typeface="Almarai Bold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X4bxByvQ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svg>
</file>

<file path=ppt/media/image3.jpeg>
</file>

<file path=ppt/media/image4.pn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4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VAGX4bxByvQ.mp4" Type="http://schemas.openxmlformats.org/officeDocument/2006/relationships/video"/><Relationship Id="rId4" Target="../media/VAGX4bxByvQ.mp4" Type="http://schemas.microsoft.com/office/2007/relationships/media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E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65940" y="-491592"/>
            <a:ext cx="8754599" cy="8754599"/>
          </a:xfrm>
          <a:custGeom>
            <a:avLst/>
            <a:gdLst/>
            <a:ahLst/>
            <a:cxnLst/>
            <a:rect r="r" b="b" t="t" l="l"/>
            <a:pathLst>
              <a:path h="8754599" w="8754599">
                <a:moveTo>
                  <a:pt x="0" y="0"/>
                </a:moveTo>
                <a:lnTo>
                  <a:pt x="8754598" y="0"/>
                </a:lnTo>
                <a:lnTo>
                  <a:pt x="8754598" y="8754599"/>
                </a:lnTo>
                <a:lnTo>
                  <a:pt x="0" y="8754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140697" y="3788156"/>
            <a:ext cx="5246522" cy="7495031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57142" t="0" r="-57142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3140697" y="3151967"/>
            <a:ext cx="5246522" cy="7495031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9144000" y="6196748"/>
            <a:ext cx="2564685" cy="3663835"/>
            <a:chOff x="0" y="0"/>
            <a:chExt cx="444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5400000">
            <a:off x="16605949" y="3464712"/>
            <a:ext cx="841991" cy="84199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126211" t="0" r="-126211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5976625" y="4306703"/>
            <a:ext cx="8754599" cy="8754599"/>
          </a:xfrm>
          <a:custGeom>
            <a:avLst/>
            <a:gdLst/>
            <a:ahLst/>
            <a:cxnLst/>
            <a:rect r="r" b="b" t="t" l="l"/>
            <a:pathLst>
              <a:path h="8754599" w="8754599">
                <a:moveTo>
                  <a:pt x="0" y="0"/>
                </a:moveTo>
                <a:lnTo>
                  <a:pt x="8754599" y="0"/>
                </a:lnTo>
                <a:lnTo>
                  <a:pt x="8754599" y="8754599"/>
                </a:lnTo>
                <a:lnTo>
                  <a:pt x="0" y="8754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35817" y="7302936"/>
            <a:ext cx="5689887" cy="446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79"/>
              </a:lnSpc>
              <a:spcBef>
                <a:spcPct val="0"/>
              </a:spcBef>
            </a:pPr>
            <a:r>
              <a:rPr lang="en-US" sz="2829" spc="432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Presented by: Ayush Vyas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5817" y="1028700"/>
            <a:ext cx="9616905" cy="2919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6"/>
              </a:lnSpc>
            </a:pPr>
            <a:r>
              <a:rPr lang="en-US" sz="9555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TUMORTRACE:  </a:t>
            </a:r>
          </a:p>
          <a:p>
            <a:pPr algn="l">
              <a:lnSpc>
                <a:spcPts val="11466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35817" y="2488346"/>
            <a:ext cx="12419740" cy="4411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6"/>
              </a:lnSpc>
            </a:pPr>
            <a:r>
              <a:rPr lang="en-US" sz="9555" b="true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MRI-BASED AI FOR BREAST CANCER DETECTION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61157" y="-4261657"/>
            <a:ext cx="18810314" cy="18810314"/>
          </a:xfrm>
          <a:custGeom>
            <a:avLst/>
            <a:gdLst/>
            <a:ahLst/>
            <a:cxnLst/>
            <a:rect r="r" b="b" t="t" l="l"/>
            <a:pathLst>
              <a:path h="18810314" w="18810314">
                <a:moveTo>
                  <a:pt x="0" y="0"/>
                </a:moveTo>
                <a:lnTo>
                  <a:pt x="18810314" y="0"/>
                </a:lnTo>
                <a:lnTo>
                  <a:pt x="18810314" y="18810314"/>
                </a:lnTo>
                <a:lnTo>
                  <a:pt x="0" y="188103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201730" t="0" r="-20173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-4722727" y="267514"/>
            <a:ext cx="5754080" cy="8220114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201730" t="0" r="-20173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379352" y="603250"/>
            <a:ext cx="6854345" cy="84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51"/>
              </a:lnSpc>
              <a:spcBef>
                <a:spcPct val="0"/>
              </a:spcBef>
            </a:pPr>
            <a:r>
              <a:rPr lang="en-US" b="true" sz="5376">
                <a:solidFill>
                  <a:srgbClr val="051D40"/>
                </a:solidFill>
                <a:latin typeface="Almarai Bold"/>
                <a:ea typeface="Almarai Bold"/>
                <a:cs typeface="Almarai Bold"/>
                <a:sym typeface="Almarai Bold"/>
              </a:rPr>
              <a:t>FINAL RESULTS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451763" y="1992107"/>
            <a:ext cx="17483398" cy="3733458"/>
          </a:xfrm>
          <a:custGeom>
            <a:avLst/>
            <a:gdLst/>
            <a:ahLst/>
            <a:cxnLst/>
            <a:rect r="r" b="b" t="t" l="l"/>
            <a:pathLst>
              <a:path h="3733458" w="17483398">
                <a:moveTo>
                  <a:pt x="0" y="0"/>
                </a:moveTo>
                <a:lnTo>
                  <a:pt x="17483398" y="0"/>
                </a:lnTo>
                <a:lnTo>
                  <a:pt x="17483398" y="3733458"/>
                </a:lnTo>
                <a:lnTo>
                  <a:pt x="0" y="37334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73" t="-21610" r="0" b="-1452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51763" y="6268490"/>
            <a:ext cx="17483398" cy="3164353"/>
          </a:xfrm>
          <a:custGeom>
            <a:avLst/>
            <a:gdLst/>
            <a:ahLst/>
            <a:cxnLst/>
            <a:rect r="r" b="b" t="t" l="l"/>
            <a:pathLst>
              <a:path h="3164353" w="17483398">
                <a:moveTo>
                  <a:pt x="0" y="0"/>
                </a:moveTo>
                <a:lnTo>
                  <a:pt x="17483398" y="0"/>
                </a:lnTo>
                <a:lnTo>
                  <a:pt x="17483398" y="3164353"/>
                </a:lnTo>
                <a:lnTo>
                  <a:pt x="0" y="31643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7351" r="0" b="-27351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064369" y="2787973"/>
            <a:ext cx="8477314" cy="5651542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663874" y="962025"/>
            <a:ext cx="3926582" cy="592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75"/>
              </a:lnSpc>
              <a:spcBef>
                <a:spcPct val="0"/>
              </a:spcBef>
            </a:pPr>
            <a:r>
              <a:rPr lang="en-US" b="true" sz="3387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Video Presentation 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0195" y="3049848"/>
            <a:ext cx="7569105" cy="7868257"/>
            <a:chOff x="0" y="0"/>
            <a:chExt cx="6108573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33175" t="0" r="-13317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690195" y="736179"/>
            <a:ext cx="7569105" cy="7868257"/>
            <a:chOff x="0" y="0"/>
            <a:chExt cx="6108573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33175" t="0" r="-133175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668977" y="3320418"/>
            <a:ext cx="5735021" cy="1185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23"/>
              </a:lnSpc>
            </a:pPr>
            <a:r>
              <a:rPr lang="en-US" b="true" sz="6873" spc="419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THANK YOU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690195" y="-62141"/>
            <a:ext cx="7569105" cy="7868257"/>
            <a:chOff x="0" y="0"/>
            <a:chExt cx="6108573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3"/>
              <a:stretch>
                <a:fillRect l="-28012" t="0" r="-28012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9690195" y="1390043"/>
            <a:ext cx="7569105" cy="7868257"/>
            <a:chOff x="0" y="0"/>
            <a:chExt cx="6108573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33175" t="0" r="-133175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1028700"/>
            <a:ext cx="5760720" cy="8229600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>
                <a:alphaModFix amt="24000"/>
              </a:blip>
              <a:stretch>
                <a:fillRect l="-57411" t="0" r="-5741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1028700" y="1028700"/>
            <a:ext cx="5760720" cy="8229600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853355" y="4653079"/>
            <a:ext cx="4646929" cy="971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02"/>
              </a:lnSpc>
              <a:spcBef>
                <a:spcPct val="0"/>
              </a:spcBef>
            </a:pPr>
            <a:r>
              <a:rPr lang="en-US" b="true" sz="633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OVERVIEW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43432" y="3241841"/>
            <a:ext cx="2514401" cy="1322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Data Collection and PreProcessing</a:t>
            </a:r>
          </a:p>
        </p:txBody>
      </p:sp>
      <p:grpSp>
        <p:nvGrpSpPr>
          <p:cNvPr name="Group 12" id="12"/>
          <p:cNvGrpSpPr/>
          <p:nvPr/>
        </p:nvGrpSpPr>
        <p:grpSpPr>
          <a:xfrm rot="5400000">
            <a:off x="11465621" y="1708206"/>
            <a:ext cx="1334733" cy="133473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5400000">
            <a:off x="11633266" y="4583599"/>
            <a:ext cx="1334733" cy="133473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5400000">
            <a:off x="14269007" y="1708206"/>
            <a:ext cx="1334733" cy="1334733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5400000">
            <a:off x="14269007" y="4609826"/>
            <a:ext cx="1334733" cy="133473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5400000">
            <a:off x="11678776" y="6913630"/>
            <a:ext cx="1334733" cy="1334733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1338206" y="186289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542072" y="4764519"/>
            <a:ext cx="1586922" cy="93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05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728937" y="3241841"/>
            <a:ext cx="2176471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Methods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023711" y="186289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302706" y="5907267"/>
            <a:ext cx="1586922" cy="878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Demo recoding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257907" y="8383675"/>
            <a:ext cx="2176471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Ending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4142912" y="4737156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06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640174" y="7069429"/>
            <a:ext cx="1586922" cy="93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07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360569" y="3241841"/>
            <a:ext cx="2176471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Problem </a:t>
            </a:r>
          </a:p>
        </p:txBody>
      </p:sp>
      <p:grpSp>
        <p:nvGrpSpPr>
          <p:cNvPr name="Group 31" id="31"/>
          <p:cNvGrpSpPr/>
          <p:nvPr/>
        </p:nvGrpSpPr>
        <p:grpSpPr>
          <a:xfrm rot="5400000">
            <a:off x="8781438" y="1708206"/>
            <a:ext cx="1334733" cy="1334733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33" id="33"/>
          <p:cNvGrpSpPr/>
          <p:nvPr/>
        </p:nvGrpSpPr>
        <p:grpSpPr>
          <a:xfrm rot="5400000">
            <a:off x="8822947" y="4582463"/>
            <a:ext cx="1334733" cy="1334733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8655343" y="186289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01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265183" y="5772028"/>
            <a:ext cx="2568772" cy="878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Model and training 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129230" y="5936106"/>
            <a:ext cx="2599706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655343" y="476451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04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201730" t="0" r="-20173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5400000">
            <a:off x="14472073" y="781782"/>
            <a:ext cx="841991" cy="84199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126211" t="0" r="-126211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201730" t="0" r="-20173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201730" t="0" r="-201730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0980908" y="2434891"/>
            <a:ext cx="6982331" cy="4468692"/>
          </a:xfrm>
          <a:custGeom>
            <a:avLst/>
            <a:gdLst/>
            <a:ahLst/>
            <a:cxnLst/>
            <a:rect r="r" b="b" t="t" l="l"/>
            <a:pathLst>
              <a:path h="4468692" w="6982331">
                <a:moveTo>
                  <a:pt x="0" y="0"/>
                </a:moveTo>
                <a:lnTo>
                  <a:pt x="6982330" y="0"/>
                </a:lnTo>
                <a:lnTo>
                  <a:pt x="6982330" y="4468691"/>
                </a:lnTo>
                <a:lnTo>
                  <a:pt x="0" y="4468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322382" y="2592762"/>
            <a:ext cx="9289837" cy="1139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B</a:t>
            </a: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reast cancer is a critical global health challenge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Early detection significantly improves patient survival rates</a:t>
            </a:r>
          </a:p>
          <a:p>
            <a:pPr algn="l" marL="0" indent="0" lvl="0">
              <a:lnSpc>
                <a:spcPts val="3057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6008496" y="482454"/>
            <a:ext cx="5952955" cy="1073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11"/>
              </a:lnSpc>
              <a:spcBef>
                <a:spcPct val="0"/>
              </a:spcBef>
            </a:pPr>
            <a:r>
              <a:rPr lang="en-US" b="true" sz="6842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PROBLEM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22382" y="2172244"/>
            <a:ext cx="4563412" cy="46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b="true" sz="271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BACKGROUND: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322382" y="4084673"/>
            <a:ext cx="9747037" cy="1520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</a:t>
            </a: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rate differentiation between benign and malignant tumors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High dependency on radiologist's interpretation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Potential for human error in medical image analysis</a:t>
            </a:r>
          </a:p>
          <a:p>
            <a:pPr algn="l" marL="0" indent="0" lvl="0">
              <a:lnSpc>
                <a:spcPts val="3057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2322382" y="3675585"/>
            <a:ext cx="4563412" cy="46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b="true" sz="271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KEY CHALLENGES: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322382" y="5888147"/>
            <a:ext cx="8713368" cy="1901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D</a:t>
            </a: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evelop machine learning models for automated MRI tumor classification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Improve diagnostic accuracy and early detection rates</a:t>
            </a:r>
          </a:p>
          <a:p>
            <a:pPr algn="l" marL="478378" indent="-239189" lvl="1">
              <a:lnSpc>
                <a:spcPts val="3057"/>
              </a:lnSpc>
              <a:spcBef>
                <a:spcPct val="0"/>
              </a:spcBef>
              <a:buFont typeface="Arial"/>
              <a:buChar char="•"/>
            </a:pPr>
            <a:r>
              <a:rPr lang="en-US" sz="22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Reduce variability in tumor identification</a:t>
            </a:r>
          </a:p>
          <a:p>
            <a:pPr algn="l" marL="0" indent="0" lvl="0">
              <a:lnSpc>
                <a:spcPts val="3057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2322382" y="7527474"/>
            <a:ext cx="4563412" cy="46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b="true" sz="271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SIGNIFICANCE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322382" y="8176592"/>
            <a:ext cx="8713368" cy="1901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378" indent="-239189" lvl="1">
              <a:lnSpc>
                <a:spcPts val="3057"/>
              </a:lnSpc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Potentially save lives through earlier and more precise detection</a:t>
            </a:r>
          </a:p>
          <a:p>
            <a:pPr algn="l" marL="478378" indent="-239189" lvl="1">
              <a:lnSpc>
                <a:spcPts val="3057"/>
              </a:lnSpc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Provide a supportive tool for medical professionals</a:t>
            </a:r>
          </a:p>
          <a:p>
            <a:pPr algn="l" marL="478378" indent="-239189" lvl="1">
              <a:lnSpc>
                <a:spcPts val="3057"/>
              </a:lnSpc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Leverage advanced machine learning techniques in medical diagnostics</a:t>
            </a:r>
          </a:p>
          <a:p>
            <a:pPr algn="l" marL="0" indent="0" lvl="0">
              <a:lnSpc>
                <a:spcPts val="3057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2322382" y="5396033"/>
            <a:ext cx="4563412" cy="46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b="true" sz="271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RESEARCH OBJECTIVE: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16575" y="-1489570"/>
            <a:ext cx="4202211" cy="6003158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16605949" y="8402070"/>
            <a:ext cx="841991" cy="84199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635892" y="780932"/>
            <a:ext cx="10397043" cy="1917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73"/>
              </a:lnSpc>
              <a:spcBef>
                <a:spcPct val="0"/>
              </a:spcBef>
            </a:pPr>
            <a:r>
              <a:rPr lang="en-US" b="true" sz="6227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DATA COLLECTION AND PREPROCESSING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56823" y="2402297"/>
            <a:ext cx="14288988" cy="7593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6"/>
              </a:lnSpc>
            </a:pPr>
            <a:r>
              <a:rPr lang="en-US" sz="3178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Dataset :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Font typeface="Arial"/>
              <a:buChar char="•"/>
            </a:pPr>
            <a:r>
              <a:rPr lang="en-US" sz="3178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</a:t>
            </a: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ontent: MRI images labeled as either benign or malignant.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Font typeface="Arial"/>
              <a:buChar char="•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Source of Dataset:https://www.sciencedirect.com/science/article/abs/pii/S0010482523007205</a:t>
            </a:r>
          </a:p>
          <a:p>
            <a:pPr algn="l" marL="0" indent="0" lvl="0">
              <a:lnSpc>
                <a:spcPts val="4386"/>
              </a:lnSpc>
              <a:spcBef>
                <a:spcPct val="0"/>
              </a:spcBef>
            </a:pPr>
            <a:r>
              <a:rPr lang="en-US" b="true" sz="3178" strike="noStrike" u="non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Preprocessing Steps :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Grayscale Conversion: Convert images to grayscale format.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Resizing: Resize images to standard dimensions (e.g., 224x224).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Normalization: Normalize pixel values for compatibility with neural network inputs.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Augmentation: Apply data augmentation techniques (e.g., rotation, flipping).</a:t>
            </a:r>
          </a:p>
          <a:p>
            <a:pPr algn="l" marL="686309" indent="-343155" lvl="1">
              <a:lnSpc>
                <a:spcPts val="4386"/>
              </a:lnSpc>
              <a:spcBef>
                <a:spcPct val="0"/>
              </a:spcBef>
              <a:buAutoNum type="arabicPeriod" startAt="1"/>
            </a:pPr>
            <a:r>
              <a:rPr lang="en-US" sz="3178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Handling Class Imbalance: Use techniques like oversampling, undersampling, or applying class weights.</a:t>
            </a:r>
          </a:p>
          <a:p>
            <a:pPr algn="l" marL="0" indent="0" lvl="0">
              <a:lnSpc>
                <a:spcPts val="3006"/>
              </a:lnSpc>
              <a:spcBef>
                <a:spcPct val="0"/>
              </a:spcBef>
            </a:pPr>
          </a:p>
        </p:txBody>
      </p:sp>
      <p:grpSp>
        <p:nvGrpSpPr>
          <p:cNvPr name="Group 10" id="10"/>
          <p:cNvGrpSpPr/>
          <p:nvPr/>
        </p:nvGrpSpPr>
        <p:grpSpPr>
          <a:xfrm rot="-10800000">
            <a:off x="16605949" y="1202778"/>
            <a:ext cx="5246522" cy="7495031"/>
            <a:chOff x="0" y="0"/>
            <a:chExt cx="4445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6622" y="2192634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5495380" y="640181"/>
            <a:ext cx="7297240" cy="1552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34"/>
              </a:lnSpc>
              <a:spcBef>
                <a:spcPct val="0"/>
              </a:spcBef>
            </a:pPr>
            <a:r>
              <a:rPr lang="en-US" b="true" sz="5028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MODELS USED AND DEVELOPMENT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009736"/>
            <a:ext cx="16073654" cy="7933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sz="27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</a:t>
            </a: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odels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Font typeface="Arial"/>
              <a:buChar char="•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VGG16: A convolutional neural network with 16 layers, chosen for simplicity and effectiveness in image classification.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Font typeface="Arial"/>
              <a:buChar char="•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ResNet18 &amp; ResNet50: Deeper architectures using residual connections for improved performance.</a:t>
            </a:r>
          </a:p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Development Steps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Initialize pre-trained models.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Fine-tune models on the breast cancer dataset.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Train and validate models.</a:t>
            </a:r>
          </a:p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Evaluation Metrics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Accuracy: Measures percentage of correct predictions.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Precision: Evaluates the model’s ability to avoid false positives.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Recall (Sensitivity): Assesses the model’s ability to identify actual positive cases.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F1 Score: Harmonic mean of precision and recall.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AUC (Area Under Curve): Indicates how well the model distinguishes between benign and malignant tumors.</a:t>
            </a:r>
          </a:p>
          <a:p>
            <a:pPr algn="l" marL="586330" indent="-293165" lvl="1">
              <a:lnSpc>
                <a:spcPts val="3747"/>
              </a:lnSpc>
              <a:spcBef>
                <a:spcPct val="0"/>
              </a:spcBef>
              <a:buAutoNum type="arabicPeriod" startAt="1"/>
            </a:pPr>
            <a:r>
              <a:rPr lang="en-US" sz="2715" strike="noStrike" u="none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Confusion Matrix: Provides counts of true positives, true negatives, false positives, and false negatives.</a:t>
            </a:r>
          </a:p>
          <a:p>
            <a:pPr algn="l" marL="0" indent="0" lvl="0">
              <a:lnSpc>
                <a:spcPts val="3747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5400000">
            <a:off x="1884116" y="416288"/>
            <a:ext cx="1224824" cy="122482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768405" y="563824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03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048374" y="456400"/>
            <a:ext cx="4800049" cy="185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8"/>
              </a:lnSpc>
            </a:pPr>
            <a:r>
              <a:rPr lang="en-US" b="true" sz="6073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PROJECT</a:t>
            </a:r>
          </a:p>
          <a:p>
            <a:pPr algn="ctr" marL="0" indent="0" lvl="0">
              <a:lnSpc>
                <a:spcPts val="7288"/>
              </a:lnSpc>
              <a:spcBef>
                <a:spcPct val="0"/>
              </a:spcBef>
            </a:pPr>
            <a:r>
              <a:rPr lang="en-US" b="true" sz="6073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CONCEPT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62231" y="2579999"/>
            <a:ext cx="14543718" cy="6091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Accuracy: Percentage of correct predictions. </a:t>
            </a:r>
          </a:p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Precision: Ability of the model to avoid false positives. </a:t>
            </a:r>
          </a:p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Recall: Ability of the model to identify actual positive cases (sensitivity). </a:t>
            </a:r>
          </a:p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F1 Score: Harmonic mean of precision and recall. </a:t>
            </a:r>
          </a:p>
          <a:p>
            <a:pPr algn="l" marL="762353" indent="-381176" lvl="1">
              <a:lnSpc>
                <a:spcPts val="4872"/>
              </a:lnSpc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AUC (Area Under Curve): Measures how well the model distinguishes between benign and malignant tumors. </a:t>
            </a:r>
          </a:p>
          <a:p>
            <a:pPr algn="l" marL="762353" indent="-381176" lvl="1">
              <a:lnSpc>
                <a:spcPts val="4872"/>
              </a:lnSpc>
              <a:spcBef>
                <a:spcPct val="0"/>
              </a:spcBef>
              <a:buFont typeface="Arial"/>
              <a:buChar char="•"/>
            </a:pPr>
            <a:r>
              <a:rPr lang="en-US" sz="353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Confusion Matrix: Table that helps you understand the performance of your classification. It shows the counts of true positives. true negatives, false positives, and Ifyspringboant.onwingg issharing Stop sharing Taist Titgalives.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5400000">
            <a:off x="14391539" y="875530"/>
            <a:ext cx="841991" cy="84199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12462" y="1891982"/>
            <a:ext cx="4020691" cy="3451435"/>
          </a:xfrm>
          <a:custGeom>
            <a:avLst/>
            <a:gdLst/>
            <a:ahLst/>
            <a:cxnLst/>
            <a:rect r="r" b="b" t="t" l="l"/>
            <a:pathLst>
              <a:path h="3451435" w="4020691">
                <a:moveTo>
                  <a:pt x="0" y="0"/>
                </a:moveTo>
                <a:lnTo>
                  <a:pt x="4020691" y="0"/>
                </a:lnTo>
                <a:lnTo>
                  <a:pt x="4020691" y="3451435"/>
                </a:lnTo>
                <a:lnTo>
                  <a:pt x="0" y="34514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501501" y="1995138"/>
            <a:ext cx="4023808" cy="3348279"/>
          </a:xfrm>
          <a:custGeom>
            <a:avLst/>
            <a:gdLst/>
            <a:ahLst/>
            <a:cxnLst/>
            <a:rect r="r" b="b" t="t" l="l"/>
            <a:pathLst>
              <a:path h="3348279" w="4023808">
                <a:moveTo>
                  <a:pt x="0" y="0"/>
                </a:moveTo>
                <a:lnTo>
                  <a:pt x="4023808" y="0"/>
                </a:lnTo>
                <a:lnTo>
                  <a:pt x="4023808" y="3348279"/>
                </a:lnTo>
                <a:lnTo>
                  <a:pt x="0" y="33482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523875"/>
            <a:ext cx="7798331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 : VGG16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715617" y="7735503"/>
            <a:ext cx="13388876" cy="121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Specificity : 1.0000,Sensitivity : 0.00000 ,AUC : 0.8663</a:t>
            </a:r>
          </a:p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test set: Average loss : 0.9104 ,Accuracy :5496/6851 (80.09%)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92009" y="1125631"/>
            <a:ext cx="9075138" cy="180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Classification Report of Test </a:t>
            </a:r>
          </a:p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                            Precision recall f1-score support</a:t>
            </a:r>
          </a:p>
          <a:p>
            <a:pPr algn="ctr">
              <a:lnSpc>
                <a:spcPts val="4771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525309" y="2619267"/>
            <a:ext cx="2643684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BENIGN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MALIGNANT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MACRO AVG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WEIGHTED AVG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15616" y="2592157"/>
            <a:ext cx="9999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0.5808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0.8674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0.7241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0.7863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35693" y="2592157"/>
            <a:ext cx="949920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0.8213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0.7637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0.7887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72970" y="2592157"/>
            <a:ext cx="9363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0.4933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0.9189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899533" y="2592157"/>
            <a:ext cx="719534" cy="287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1938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4910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523875"/>
            <a:ext cx="7798331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 : VGG16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715617" y="7735503"/>
            <a:ext cx="13388876" cy="121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Specificity : 1.0000,Sensitivity : 0.00000 ,AUC : 0.7306</a:t>
            </a:r>
          </a:p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test set: Average loss : 0.9104 ,Accuracy :5516/6851 (72.88%)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92009" y="1125631"/>
            <a:ext cx="9075138" cy="180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Classification Report of Test </a:t>
            </a:r>
          </a:p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                            Precision recall f1-score support</a:t>
            </a:r>
          </a:p>
          <a:p>
            <a:pPr algn="ctr">
              <a:lnSpc>
                <a:spcPts val="4771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525309" y="2619267"/>
            <a:ext cx="2643684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BENIGN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MALIGNANT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MACRO AVG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WEIGHTED AVG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615616" y="2592157"/>
            <a:ext cx="9999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0.5808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0.8674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0.7241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0.7863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35693" y="2592157"/>
            <a:ext cx="949920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0.8213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0.7637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0.7887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72970" y="2592157"/>
            <a:ext cx="9363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0.4933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0.9189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899533" y="2592157"/>
            <a:ext cx="719534" cy="287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1938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4910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34178" y="1995138"/>
            <a:ext cx="3862498" cy="3297979"/>
          </a:xfrm>
          <a:custGeom>
            <a:avLst/>
            <a:gdLst/>
            <a:ahLst/>
            <a:cxnLst/>
            <a:rect r="r" b="b" t="t" l="l"/>
            <a:pathLst>
              <a:path h="3297979" w="3862498">
                <a:moveTo>
                  <a:pt x="0" y="0"/>
                </a:moveTo>
                <a:lnTo>
                  <a:pt x="3862498" y="0"/>
                </a:lnTo>
                <a:lnTo>
                  <a:pt x="3862498" y="3297979"/>
                </a:lnTo>
                <a:lnTo>
                  <a:pt x="0" y="32979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217219" y="1867764"/>
            <a:ext cx="4087548" cy="3425353"/>
          </a:xfrm>
          <a:custGeom>
            <a:avLst/>
            <a:gdLst/>
            <a:ahLst/>
            <a:cxnLst/>
            <a:rect r="r" b="b" t="t" l="l"/>
            <a:pathLst>
              <a:path h="3425353" w="4087548">
                <a:moveTo>
                  <a:pt x="0" y="0"/>
                </a:moveTo>
                <a:lnTo>
                  <a:pt x="4087548" y="0"/>
                </a:lnTo>
                <a:lnTo>
                  <a:pt x="4087548" y="3425353"/>
                </a:lnTo>
                <a:lnTo>
                  <a:pt x="0" y="34253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523875"/>
            <a:ext cx="8818451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 :RESNET18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715617" y="7735503"/>
            <a:ext cx="13388876" cy="121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7"/>
              </a:lnSpc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Specificity : 1.0000,Sensitivity : 0.00000 ,AUC : 0.7315</a:t>
            </a:r>
          </a:p>
          <a:p>
            <a:pPr algn="ctr">
              <a:lnSpc>
                <a:spcPts val="4807"/>
              </a:lnSpc>
              <a:spcBef>
                <a:spcPct val="0"/>
              </a:spcBef>
            </a:pPr>
            <a:r>
              <a:rPr lang="en-US" sz="3483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test set: Average loss : 0.9104 ,Accuracy :5496/6851 (74.69%)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92009" y="1125631"/>
            <a:ext cx="9075138" cy="180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Classification Report of Test </a:t>
            </a:r>
          </a:p>
          <a:p>
            <a:pPr algn="ctr">
              <a:lnSpc>
                <a:spcPts val="4771"/>
              </a:lnSpc>
            </a:pPr>
            <a:r>
              <a:rPr lang="en-US" sz="3457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                            Precision recall f1-score support</a:t>
            </a:r>
          </a:p>
          <a:p>
            <a:pPr algn="ctr">
              <a:lnSpc>
                <a:spcPts val="4771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737434" y="2676525"/>
            <a:ext cx="2643684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BENIGN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MALIGNANT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ACCURACY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MACRO AVG 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WEIGHTED AVG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925631" y="2592157"/>
            <a:ext cx="9999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0.5808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0.8674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0.7241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0.7863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79658" y="2592157"/>
            <a:ext cx="949920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0.8213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0.7637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0.7887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74979" y="2592157"/>
            <a:ext cx="936327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0.4933</a:t>
            </a: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0.9189</a:t>
            </a: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</a:p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0.7061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0.7985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242699" y="2592157"/>
            <a:ext cx="719534" cy="287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9"/>
              </a:lnSpc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1938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4910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6848</a:t>
            </a:r>
          </a:p>
          <a:p>
            <a:pPr algn="l">
              <a:lnSpc>
                <a:spcPts val="3229"/>
              </a:lnSpc>
              <a:spcBef>
                <a:spcPct val="0"/>
              </a:spcBef>
            </a:pPr>
            <a:r>
              <a:rPr lang="en-US" sz="2691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4803571" y="2288807"/>
            <a:ext cx="3654164" cy="3083201"/>
          </a:xfrm>
          <a:custGeom>
            <a:avLst/>
            <a:gdLst/>
            <a:ahLst/>
            <a:cxnLst/>
            <a:rect r="r" b="b" t="t" l="l"/>
            <a:pathLst>
              <a:path h="3083201" w="3654164">
                <a:moveTo>
                  <a:pt x="0" y="0"/>
                </a:moveTo>
                <a:lnTo>
                  <a:pt x="3654163" y="0"/>
                </a:lnTo>
                <a:lnTo>
                  <a:pt x="3654163" y="3083201"/>
                </a:lnTo>
                <a:lnTo>
                  <a:pt x="0" y="30832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08423" y="2060299"/>
            <a:ext cx="4315448" cy="3677366"/>
          </a:xfrm>
          <a:custGeom>
            <a:avLst/>
            <a:gdLst/>
            <a:ahLst/>
            <a:cxnLst/>
            <a:rect r="r" b="b" t="t" l="l"/>
            <a:pathLst>
              <a:path h="3677366" w="4315448">
                <a:moveTo>
                  <a:pt x="0" y="0"/>
                </a:moveTo>
                <a:lnTo>
                  <a:pt x="4315448" y="0"/>
                </a:lnTo>
                <a:lnTo>
                  <a:pt x="4315448" y="3677366"/>
                </a:lnTo>
                <a:lnTo>
                  <a:pt x="0" y="36773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DAGXrQcIeWQ</dc:identifier>
  <dcterms:modified xsi:type="dcterms:W3CDTF">2011-08-01T06:04:30Z</dcterms:modified>
  <cp:revision>1</cp:revision>
  <dc:title>Presented by: Ayush Vyas</dc:title>
</cp:coreProperties>
</file>

<file path=docProps/thumbnail.jpeg>
</file>